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1" r:id="rId16"/>
    <p:sldId id="273" r:id="rId17"/>
    <p:sldId id="274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3008546-445E-CF7E-A20F-0841D060E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6D5D03F-676C-F7DD-D8CA-39373BF046D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D0A441ED-4917-500C-4EE3-58859292E9D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5B2AEB7-A84E-9CA0-36E9-0B7CE45AFA8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C59F66B-5262-3081-61E8-65DEF95E75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521A32FB-7FA5-AE44-7AB2-D6A7710D07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3C886F-4A79-40B9-AC55-D48F32D157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fordcityschools.org/bms/Teachers/katieperry/documents/TheThirdWish.pp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7AC345E-9165-394B-6F12-6FC08FC06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AA636155-6A45-48C3-A3A5-63D1BD07C78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7D9366B-8D29-913F-8F0D-9465ECD975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D8D993D-12AB-0117-B6AF-0955C9952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http://www.bufordcityschools.org/bms/Teachers/katieperry/documents/TheThirdWish.ppt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129E016A-54F2-1EA2-F118-AEB81E0395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873B8C5-07C9-549D-ED6F-2787B92A6E1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9B44E00-F1B0-FF2F-ECAD-73E3D43C52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F272594-5B1F-139A-FB69-D0FF4415B0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5830ACA-37B3-8135-B1A9-50CCB5B77B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5D8EDAF-D9B3-B98D-5F8F-724F420A4D7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405D9B8C-4824-4E71-5722-1133055116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1CAF19F-510D-EAE7-DBF6-D05B56D1EA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D6717F2-45A9-D955-695F-2B4E850922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5096F88-8BC2-040A-C83D-53D8D44E87E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E7BF277C-0277-4429-2955-7F5D267FF8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DD5BE3E-3603-D0AB-79A0-D90AD580D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TE pg 679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B5FE32A-0720-255D-26B1-8BEE5B3A54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E4FF61AB-08D7-4CAC-B9F6-D861EC5C8B09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882FA9E-FC8B-D3EE-BB94-F2F3037A23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0654AE0-E2CE-0482-42BB-BF44043A7F2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4F09872B-1036-E833-9752-6525FC0D0D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1114182-FEA4-DB2F-D815-02769E5403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5D3253D8-23AA-C897-C4D3-CEA21032FA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E0A6B7F-23CB-CF11-ECB8-D9D95D5C0AE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53EE0C8-8444-A87E-8053-5BCB8648AF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2CED223-A0D7-01B8-928F-CD3AFD09FB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3254350-9F41-1749-6227-CAE98B075E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DF173901-2E5F-424E-C499-A3EA179BE6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898C1494-2026-92DD-B25B-4160FDC24F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F4DA4748-CFF5-85BA-86B9-A5E9840F9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F1639669-4E96-174E-33A6-60FE70484EA0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1" hangingPunct="1"/>
            <a:fld id="{83D636C9-F74E-4B89-94FA-D9BE14E195FE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20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B3A3515-3D34-870F-1D81-8182AF41E2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DCF309-B33C-21D0-3A19-4FC5705CBF4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0DDE7A2-BA17-44A9-DE77-EFD3189ACF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B83BD42-A456-1224-FE00-182E623317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809C688-D0ED-FC6B-7C3F-8298A5E109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F870C52-239B-867D-0F9E-9E0815652F9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BF8783B8-A0C2-CE37-0721-E1E3F3AF61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F612BA3-8CA3-C441-62EE-0DD0C6BF678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ABE4B09-8C0F-8CA6-3C8C-4DF5140795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A98F9C4-122C-2F14-D9B9-61FD7A4112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1371FC9-63A7-3033-D3AE-26F9E312BE4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20626E48-8C6A-5BEA-8BB7-B4E92416D4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75E2568-8792-64BF-7E6A-24F6DA33AF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226C1A2-D6ED-0BCF-C452-43B251005CC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45663CCF-15D6-D57C-4C31-70D804EF552A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DAE53F7C-1F5B-D005-88D1-9B50088CC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4" name="Picture 4" descr="hokusai2">
              <a:extLst>
                <a:ext uri="{FF2B5EF4-FFF2-40B4-BE49-F238E27FC236}">
                  <a16:creationId xmlns:a16="http://schemas.microsoft.com/office/drawing/2014/main" id="{B2246978-0770-B183-FFD5-442E79B555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563282-ED2C-A7CA-4BC3-1EE4ACAE2D4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21C4562-428E-0A3D-D490-2AD420F3A1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B9CC9E1-AC69-957B-685A-F6B5B284D0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5BA81555-0B7A-4E42-A2BB-5405074FA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68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D0433C-96D5-BA14-2B93-CC421EF09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15164E9-4B6F-3B53-E5B4-095E1D25C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07DE2A5-9AE3-7A40-CEAD-D30B863A8F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DCDA3-0948-4EF6-B410-15A72F7255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8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9A59D117-0F44-FA5A-66DD-39F31CC030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EF9CB04-4F29-E41E-D0C1-A1BCBE7BE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32B7593-001D-E8F0-797E-54EB84B83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D3BB0-23A0-4FC0-91B7-D9FA4C8AD3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41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160B0ABA-13DF-1A6C-E7A9-B65CF2127F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6892F18-0807-25E5-BF81-334D032851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587FD64-02F0-F752-EEA6-EB1D573FED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82384-9113-4EB3-93D8-BD922F1AC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80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1324E73-BAB0-A54B-ADBB-1A5E876ED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087ED96-1416-2CBD-5C35-BCC9DD46E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387EC81-FCEE-E5EF-296C-59E8298210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B2A41-61A8-4773-BC53-3D8509C96B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7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E83E0E8-E55F-2234-BB03-674EE2357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2B05822-9BCE-ED63-CCA8-E43E703F08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962CD28-E5AA-493B-10E1-8291A399FD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57081-7507-4D85-95D8-ECA4DB0E45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BB0C3711-6B06-5866-DCF3-F59527313A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CC14C8B4-5077-4BCC-2D02-6C86E9F379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F42BC7EF-1FD4-9A72-A32D-67AB3C2A79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F048A-439F-4FE1-8445-B6273076E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2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4AE576C-302E-A1C8-B4DB-F6938B6A05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C089F44-F41B-DB56-2C7C-EDCF44A6F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9034A23-2DD1-C6FE-C9B9-7F7A08863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3B7FCC-C096-4237-BCCC-4E9A7252D6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31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A8FCAE5-6438-9783-3175-1217520B3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0326622-792C-1EDF-DE31-B66FADD1A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B98DEFA-6CFF-B057-A689-ACADB1B2C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AB851-7D7A-4174-88A5-BE443A422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9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03FB2F-DE09-C9F1-202C-9421B49D1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ED0DBD0-763C-B452-9B58-9274E9539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0DED9086-E6F6-13A8-0BA1-EEE4CE8A1B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F2765-D527-43F4-A5DB-2B4BBAAA5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15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74008B4-CAC5-7201-AD99-F63EAE27D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EBDBED6-CF42-B900-6D53-BEBB1CCD8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731E67C-2159-FBC1-DF4C-FD1E389F3C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BEBD33-F518-454E-86CB-AD7EA55F1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41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>
            <a:extLst>
              <a:ext uri="{FF2B5EF4-FFF2-40B4-BE49-F238E27FC236}">
                <a16:creationId xmlns:a16="http://schemas.microsoft.com/office/drawing/2014/main" id="{AC6C25CF-43EE-7FE0-972F-2F7CF74BDBA8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1032" name="Rectangle 8">
              <a:extLst>
                <a:ext uri="{FF2B5EF4-FFF2-40B4-BE49-F238E27FC236}">
                  <a16:creationId xmlns:a16="http://schemas.microsoft.com/office/drawing/2014/main" id="{80B95153-4F9D-C7C1-73BC-143E61167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1033" name="Picture 9" descr="hokusai2">
              <a:extLst>
                <a:ext uri="{FF2B5EF4-FFF2-40B4-BE49-F238E27FC236}">
                  <a16:creationId xmlns:a16="http://schemas.microsoft.com/office/drawing/2014/main" id="{04675F3F-4FBE-1B92-8B38-516A58845B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0">
            <a:extLst>
              <a:ext uri="{FF2B5EF4-FFF2-40B4-BE49-F238E27FC236}">
                <a16:creationId xmlns:a16="http://schemas.microsoft.com/office/drawing/2014/main" id="{271A6CF3-C45C-84B9-570B-62DFDA544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1">
            <a:extLst>
              <a:ext uri="{FF2B5EF4-FFF2-40B4-BE49-F238E27FC236}">
                <a16:creationId xmlns:a16="http://schemas.microsoft.com/office/drawing/2014/main" id="{4CB5ECDA-63E8-C372-68D2-EC743E907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86B1BD25-F250-27F0-E6A5-DCA9779325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243FD80A-9472-0F59-3935-70C09FBB12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3B02BF4-37FC-D70E-891B-87A169913E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4428A3-4D94-468B-9278-C52616E17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©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©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gallery/ss/0103639/Ss/0103639/ALADDIN02KP01-497-301c.jpg?path=gallery&amp;path_key=0103639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790CAB6-DDDE-B4AF-6C41-B10163A1E5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7696200" cy="2133600"/>
          </a:xfrm>
        </p:spPr>
        <p:txBody>
          <a:bodyPr/>
          <a:lstStyle/>
          <a:p>
            <a:pPr eaLnBrk="1" hangingPunct="1"/>
            <a:r>
              <a:rPr lang="en-US" altLang="en-US"/>
              <a:t>“The Third Wish”</a:t>
            </a:r>
            <a:br>
              <a:rPr lang="en-US" altLang="en-US"/>
            </a:br>
            <a:r>
              <a:rPr lang="en-US" altLang="en-US" sz="4000"/>
              <a:t>by Joan Aiken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0FC65E1-C271-B8D6-416D-F896F9B4C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810000"/>
            <a:ext cx="7924800" cy="1752600"/>
          </a:xfrm>
          <a:solidFill>
            <a:srgbClr val="6699FF"/>
          </a:solidFill>
        </p:spPr>
        <p:txBody>
          <a:bodyPr/>
          <a:lstStyle/>
          <a:p>
            <a:pPr eaLnBrk="1" hangingPunct="1"/>
            <a:r>
              <a:rPr lang="en-US" altLang="en-US"/>
              <a:t>Focus:  Mood and Conflict</a:t>
            </a:r>
          </a:p>
          <a:p>
            <a:pPr eaLnBrk="1" hangingPunct="1"/>
            <a:r>
              <a:rPr lang="en-US" altLang="en-US"/>
              <a:t>Comparison w/ “The Monkey’s Paw”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E835BF2-EFF5-3F48-3F71-992194FA0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9248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Building Background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CC443D7-36C6-DC2D-7C90-5CA512231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What do you know about swans?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5C84E8D2-452B-048E-DB49-21F55F52B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3443288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204C3A5-5BEE-AFFB-0C6B-F6B80B5EF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28600" y="609600"/>
            <a:ext cx="8153400" cy="11430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Building Background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0A02480-4BE5-B821-EF69-BFCC3FEB0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Swans have appeared in European folklore and mythology since ancient times, when people believed that Zeus, king of the gods, once came to earth disguised as a swan.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According to legend, a swan sings one strange and beautiful song in its lifetime—as it is dying.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 modern phrase “swan song,” meaning a person’s farewell appearance or final work, is based on this legend.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70CA08C-ED32-F63B-770E-0CA59BF3A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304800" y="6096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Vocabulary Preview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78EE566-E033-1DC7-5849-AA924274E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3914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The beautiful swan sat </a:t>
            </a:r>
            <a:r>
              <a:rPr lang="en-US" altLang="en-US" sz="2800" u="sng"/>
              <a:t>preening</a:t>
            </a:r>
            <a:r>
              <a:rPr lang="en-US" altLang="en-US" sz="2800"/>
              <a:t> itself, hoping to </a:t>
            </a:r>
            <a:r>
              <a:rPr lang="en-US" altLang="en-US" sz="2800" u="sng"/>
              <a:t>extricate</a:t>
            </a:r>
            <a:r>
              <a:rPr lang="en-US" altLang="en-US" sz="2800"/>
              <a:t> the mud from its feathers.  Some </a:t>
            </a:r>
            <a:r>
              <a:rPr lang="en-US" altLang="en-US" sz="2800" u="sng"/>
              <a:t>malicious</a:t>
            </a:r>
            <a:r>
              <a:rPr lang="en-US" altLang="en-US" sz="2800"/>
              <a:t> person, sitting on the </a:t>
            </a:r>
            <a:r>
              <a:rPr lang="en-US" altLang="en-US" sz="2800" u="sng"/>
              <a:t>outskirts</a:t>
            </a:r>
            <a:r>
              <a:rPr lang="en-US" altLang="en-US" sz="2800"/>
              <a:t> of the lake, had tried to harm the swan by throwing mud at it.  It was </a:t>
            </a:r>
            <a:r>
              <a:rPr lang="en-US" altLang="en-US" sz="2800" u="sng"/>
              <a:t>presumptuous</a:t>
            </a:r>
            <a:r>
              <a:rPr lang="en-US" altLang="en-US" sz="2800"/>
              <a:t> of that person to assume the swan would not swim away quickly after the first attack.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On your sheet of notebook paper, write the possible definitions for the underlined words.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B8632D-7AAC-C278-C262-E73B381BD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B10C18-78C3-944E-922F-52CB59318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Preening:  (n.) cleaning feathers with a beak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Extricate:  (v.) to free from tangle or difficulty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Malicious:  (adj.) showing ill will; spiteful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Outskirts:  (n.) the region remote from the central district of a city or town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Presumptuous:  (adj.) excessively bold, confident, or shameless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joanaiken.com/images/about_joan/about_joan_main.jpg">
            <a:extLst>
              <a:ext uri="{FF2B5EF4-FFF2-40B4-BE49-F238E27FC236}">
                <a16:creationId xmlns:a16="http://schemas.microsoft.com/office/drawing/2014/main" id="{D6751D0D-6E0E-C534-1072-4F5D84D89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48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10173FD-B003-77EB-82B7-69E491FA9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0" y="0"/>
            <a:ext cx="3048000" cy="1143000"/>
          </a:xfrm>
        </p:spPr>
        <p:txBody>
          <a:bodyPr/>
          <a:lstStyle/>
          <a:p>
            <a:r>
              <a:rPr lang="en-US" altLang="en-US"/>
              <a:t>Joan Aiken</a:t>
            </a:r>
          </a:p>
        </p:txBody>
      </p:sp>
      <p:sp>
        <p:nvSpPr>
          <p:cNvPr id="17411" name="Text Placeholder 2">
            <a:extLst>
              <a:ext uri="{FF2B5EF4-FFF2-40B4-BE49-F238E27FC236}">
                <a16:creationId xmlns:a16="http://schemas.microsoft.com/office/drawing/2014/main" id="{60895274-F266-83E5-2DC2-170CE57E9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066800"/>
            <a:ext cx="4192588" cy="803275"/>
          </a:xfrm>
        </p:spPr>
        <p:txBody>
          <a:bodyPr/>
          <a:lstStyle/>
          <a:p>
            <a:r>
              <a:rPr lang="en-US" altLang="en-US"/>
              <a:t>If you enjoy “The Third Wish,” you may enjoy….</a:t>
            </a:r>
          </a:p>
        </p:txBody>
      </p:sp>
      <p:pic>
        <p:nvPicPr>
          <p:cNvPr id="17412" name="Picture 2" descr="Joan Aiken - Photo courtesy ...">
            <a:extLst>
              <a:ext uri="{FF2B5EF4-FFF2-40B4-BE49-F238E27FC236}">
                <a16:creationId xmlns:a16="http://schemas.microsoft.com/office/drawing/2014/main" id="{F41AF9B9-4E7D-838B-6524-73EC0A3C1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16383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... Joan Aiken, passed away">
            <a:extLst>
              <a:ext uri="{FF2B5EF4-FFF2-40B4-BE49-F238E27FC236}">
                <a16:creationId xmlns:a16="http://schemas.microsoft.com/office/drawing/2014/main" id="{E118152C-EDCC-A2DE-13C5-B35C1C548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17399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... Chronicles by Joan Aiken">
            <a:extLst>
              <a:ext uri="{FF2B5EF4-FFF2-40B4-BE49-F238E27FC236}">
                <a16:creationId xmlns:a16="http://schemas.microsoft.com/office/drawing/2014/main" id="{786903E5-DC36-EDA0-2CFC-E0B0C6B74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1935163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8" descr="... 21: JOAN AIKEN Dark Interval">
            <a:extLst>
              <a:ext uri="{FF2B5EF4-FFF2-40B4-BE49-F238E27FC236}">
                <a16:creationId xmlns:a16="http://schemas.microsoft.com/office/drawing/2014/main" id="{F4F54EAC-1A88-7B23-8DDF-0DFA9DE0A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9800"/>
            <a:ext cx="172243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0" descr="is a place by joan aiken ...">
            <a:extLst>
              <a:ext uri="{FF2B5EF4-FFF2-40B4-BE49-F238E27FC236}">
                <a16:creationId xmlns:a16="http://schemas.microsoft.com/office/drawing/2014/main" id="{948F74BA-9683-DBA5-417B-61C066013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19177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2" descr="... Aiken, Joan - EBSCO Book">
            <a:extLst>
              <a:ext uri="{FF2B5EF4-FFF2-40B4-BE49-F238E27FC236}">
                <a16:creationId xmlns:a16="http://schemas.microsoft.com/office/drawing/2014/main" id="{9081D207-8AC2-9A3E-B450-34EC675E1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19177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4" descr="... stories by joan aiken m">
            <a:extLst>
              <a:ext uri="{FF2B5EF4-FFF2-40B4-BE49-F238E27FC236}">
                <a16:creationId xmlns:a16="http://schemas.microsoft.com/office/drawing/2014/main" id="{394F2C26-4777-EC0E-85C5-6C7A461D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182880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3F0823-252A-7356-7B43-ACCBA910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Extra Credit Opportunity</a:t>
            </a:r>
          </a:p>
        </p:txBody>
      </p:sp>
      <p:sp>
        <p:nvSpPr>
          <p:cNvPr id="18435" name="Text Placeholder 4">
            <a:extLst>
              <a:ext uri="{FF2B5EF4-FFF2-40B4-BE49-F238E27FC236}">
                <a16:creationId xmlns:a16="http://schemas.microsoft.com/office/drawing/2014/main" id="{325357FE-DA18-CABB-9858-A7B01EA705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http://joanaiken.com/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88622F9-DDEA-946E-31A6-6DCA4B1D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http://joanaiken.com/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022341A-A1DA-AB87-2C7F-C99A22FCC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7391400" cy="5029200"/>
          </a:xfrm>
        </p:spPr>
        <p:txBody>
          <a:bodyPr/>
          <a:lstStyle/>
          <a:p>
            <a:r>
              <a:rPr lang="en-US" altLang="en-US"/>
              <a:t>Go to this website and complete one of the following</a:t>
            </a:r>
          </a:p>
          <a:p>
            <a:pPr lvl="1"/>
            <a:r>
              <a:rPr lang="en-US" altLang="en-US"/>
              <a:t>10 facts about her life using the timeline (cannot be all from the same slide)</a:t>
            </a:r>
          </a:p>
          <a:p>
            <a:pPr lvl="1"/>
            <a:r>
              <a:rPr lang="en-US" altLang="en-US"/>
              <a:t>Print a photo from the gallery and explain what you think it represents; print a photo from her “Joan’s art” and explain why you chose that particular piece. </a:t>
            </a:r>
          </a:p>
          <a:p>
            <a:pPr lvl="1"/>
            <a:r>
              <a:rPr lang="en-US" altLang="en-US"/>
              <a:t>List the 13 groups/genre’s of books she has written and name one book title in each.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C2E8B6E-8000-AA70-C823-5EAF05A68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Let’s Get Started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E2B0B47-D5C7-498C-4996-3734AEC42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/>
              <a:t>Open your literature books to page 672.  Let’s look at the “Focus Your Reading” section.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/>
              <a:t>Once again, we will focus on the stages of the plot:  exposition, rising action, climax, falling action, resolution.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ACC8994-782B-3866-330F-329EAF2C3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Activity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1DFE409-EB71-700E-A0E9-B519BE6D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7391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Before we begin reading, look at the handout for this lesson.  It has two sides:  one about the plot, the other about character motivation.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Notice how the </a:t>
            </a:r>
            <a:r>
              <a:rPr lang="en-US" altLang="en-US" sz="2800" b="1"/>
              <a:t>conflict</a:t>
            </a:r>
            <a:r>
              <a:rPr lang="en-US" altLang="en-US" sz="2800"/>
              <a:t> is involved in setting up the rising action.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Look over this handout for a few minutes before we begin reading.  You </a:t>
            </a:r>
            <a:r>
              <a:rPr lang="en-US" altLang="en-US" sz="2800" u="sng"/>
              <a:t>do not</a:t>
            </a:r>
            <a:r>
              <a:rPr lang="en-US" altLang="en-US" sz="2800"/>
              <a:t> have to fill it out as we read; however, you need to know what to look for during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FF338B-6CCE-C910-B385-482CF7AE9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28600" y="609600"/>
            <a:ext cx="8153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/>
              <a:t>Let’s Review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A2AC6C3-CFFB-8ACC-FE2C-F9D1F5B9A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What are the five stages of a plot?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Exposition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Rising Action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Climax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Falling Action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2">
            <a:extLst>
              <a:ext uri="{FF2B5EF4-FFF2-40B4-BE49-F238E27FC236}">
                <a16:creationId xmlns:a16="http://schemas.microsoft.com/office/drawing/2014/main" id="{690D2F02-75CC-13CB-7688-01785E875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81200"/>
            <a:ext cx="5638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E7451CC0-6BD6-6B2E-D467-EC806BB25E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Conflict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635839DB-F894-5347-90D8-B5B960737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For this lesson we are going to look at both the stages of the plot and how the mood of a story can influence the major conflict.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Another Review:  What are the two types of conflict?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Internal Conflict &amp; External Conflict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7BA442-877B-6075-D680-8065CACD9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Essential Question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86D8CF9-AA96-196D-2889-A526735EB0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What influence does mood have on the conflict in a short story?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chemeClr val="tx2"/>
              </a:solidFill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As the plot builds in the story, the mood develops and enhances the conflict and encourages the reader to become more involved in their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C0E74F7-9100-30E2-F715-B7CD4FCC5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7924800" cy="1143000"/>
          </a:xfrm>
          <a:solidFill>
            <a:schemeClr val="bg2">
              <a:lumMod val="50000"/>
              <a:lumOff val="5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Brainstorming Activity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312A3C5-00C2-42AC-3811-EBB2B325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Think about “Wishing.” 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What kinds of things do you wish for?  What wishing customs can you think of?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On a sheet of notebook paper, write down all you know about wishing.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A82D9A-7C3E-9BC2-18F6-3B0FE17EC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Did you think about . . 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04B6C22-3EB3-6523-CC13-AB23BE7DD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391400" cy="762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Wishing wells?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91AF404-2887-BC3C-EBA9-370913D22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44958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B7D48D6-6488-94C7-23FE-FA9D9B70D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Did you think about . . 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75CB04-6751-9F4C-999F-3FA8165A3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Aladdin and the Genie?</a:t>
            </a:r>
          </a:p>
        </p:txBody>
      </p:sp>
      <p:pic>
        <p:nvPicPr>
          <p:cNvPr id="9220" name="Picture 5" descr="th-ALADDIN02KP01-497-301c">
            <a:hlinkClick r:id="rId3"/>
            <a:extLst>
              <a:ext uri="{FF2B5EF4-FFF2-40B4-BE49-F238E27FC236}">
                <a16:creationId xmlns:a16="http://schemas.microsoft.com/office/drawing/2014/main" id="{E4C34118-3730-3494-9241-B1F79D7E0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4362450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3A4DBB6-8D12-5F89-0033-67FCDBFA3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Did you think about . . 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C3ECCE0-FA26-4862-2B49-C131E8701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Throwing pennies in a fountain?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091B472B-95EB-097E-FB13-76383B78A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2451100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DE7CB8-E56B-640C-5303-602747D27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Did you think about . . .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EB22BBC-F15D-FBBC-BDBB-C84DFFD8A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/>
              <a:t>Wishing on a shooting star?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8B6E6E83-3012-D060-21F1-53F4389E3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819400"/>
            <a:ext cx="292417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apanese Waves">
  <a:themeElements>
    <a:clrScheme name="Japanese 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3525</TotalTime>
  <Words>746</Words>
  <Application>Microsoft Office PowerPoint</Application>
  <PresentationFormat>On-screen Show (4:3)</PresentationFormat>
  <Paragraphs>88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Times New Roman</vt:lpstr>
      <vt:lpstr>Arial</vt:lpstr>
      <vt:lpstr>Wingdings</vt:lpstr>
      <vt:lpstr>Georgia</vt:lpstr>
      <vt:lpstr>Calibri</vt:lpstr>
      <vt:lpstr>Japanese Waves</vt:lpstr>
      <vt:lpstr>“The Third Wish” by Joan Aiken</vt:lpstr>
      <vt:lpstr>Let’s Review</vt:lpstr>
      <vt:lpstr>Conflict</vt:lpstr>
      <vt:lpstr>Essential Question</vt:lpstr>
      <vt:lpstr>Brainstorming Activity</vt:lpstr>
      <vt:lpstr>Did you think about . . .</vt:lpstr>
      <vt:lpstr>Did you think about . . .</vt:lpstr>
      <vt:lpstr>Did you think about . . .</vt:lpstr>
      <vt:lpstr>Did you think about . . .</vt:lpstr>
      <vt:lpstr>Building Background</vt:lpstr>
      <vt:lpstr>Building Background</vt:lpstr>
      <vt:lpstr>Vocabulary Preview</vt:lpstr>
      <vt:lpstr>Definitions</vt:lpstr>
      <vt:lpstr>PowerPoint Presentation</vt:lpstr>
      <vt:lpstr>Joan Aiken</vt:lpstr>
      <vt:lpstr>Extra Credit Opportunity</vt:lpstr>
      <vt:lpstr>http://joanaiken.com/</vt:lpstr>
      <vt:lpstr>Let’s Get Started</vt:lpstr>
      <vt:lpstr>Activity</vt:lpstr>
      <vt:lpstr>PowerPoint Presentation</vt:lpstr>
    </vt:vector>
  </TitlesOfParts>
  <Company>BCSS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Third Wish by Joan Aiken</dc:title>
  <dc:creator>kperry</dc:creator>
  <cp:lastModifiedBy>Nayan GRIFFITHS</cp:lastModifiedBy>
  <cp:revision>195</cp:revision>
  <cp:lastPrinted>1601-01-01T00:00:00Z</cp:lastPrinted>
  <dcterms:created xsi:type="dcterms:W3CDTF">2004-12-06T19:34:55Z</dcterms:created>
  <dcterms:modified xsi:type="dcterms:W3CDTF">2023-03-21T15:31:10Z</dcterms:modified>
</cp:coreProperties>
</file>